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10693400" cy="15122525"/>
  <p:notesSz cx="6858000" cy="9144000"/>
  <p:defaultTextStyle>
    <a:defPPr>
      <a:defRPr lang="el-GR"/>
    </a:defPPr>
    <a:lvl1pPr marL="0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37134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74268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211403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48537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85670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422805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159938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97072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763">
          <p15:clr>
            <a:srgbClr val="A4A3A4"/>
          </p15:clr>
        </p15:guide>
        <p15:guide id="2" pos="336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9" d="100"/>
          <a:sy n="69" d="100"/>
        </p:scale>
        <p:origin x="1080" y="-1752"/>
      </p:cViewPr>
      <p:guideLst>
        <p:guide orient="horz" pos="4763"/>
        <p:guide pos="3369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0" d="100"/>
          <a:sy n="80" d="100"/>
        </p:scale>
        <p:origin x="-1974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11CA82-8A30-4AE8-BB44-0B3A7C1EF6C0}" type="datetimeFigureOut">
              <a:rPr lang="el-GR" smtClean="0"/>
              <a:t>8/10/2021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02D82F-4088-4E5E-B08A-B01AA5E1A93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378635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802006" y="4697787"/>
            <a:ext cx="9089390" cy="3241542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604010" y="8569432"/>
            <a:ext cx="7485380" cy="386464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371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742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2114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485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856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4228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1599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970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8/10/2021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8/10/2021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8140723" y="1130693"/>
            <a:ext cx="2526686" cy="24084021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560663" y="1130693"/>
            <a:ext cx="7401839" cy="24084021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8/10/2021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8/10/2021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844705" y="9717626"/>
            <a:ext cx="9089390" cy="3003501"/>
          </a:xfrm>
        </p:spPr>
        <p:txBody>
          <a:bodyPr anchor="t"/>
          <a:lstStyle>
            <a:lvl1pPr algn="l">
              <a:defRPr sz="6500" b="1" cap="all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844705" y="6409575"/>
            <a:ext cx="9089390" cy="3308051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37134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74268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211403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4pPr>
            <a:lvl5pPr marL="2948537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5pPr>
            <a:lvl6pPr marL="368567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6pPr>
            <a:lvl7pPr marL="4422805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7pPr>
            <a:lvl8pPr marL="5159938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8pPr>
            <a:lvl9pPr marL="5897072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8/10/2021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560662" y="6588099"/>
            <a:ext cx="4964263" cy="1862661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703147" y="6588099"/>
            <a:ext cx="4964263" cy="1862661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8/10/2021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4671" y="605605"/>
            <a:ext cx="9624060" cy="2520421"/>
          </a:xfrm>
        </p:spPr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4672" y="3385066"/>
            <a:ext cx="4724775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134" indent="0">
              <a:buNone/>
              <a:defRPr sz="3200" b="1"/>
            </a:lvl2pPr>
            <a:lvl3pPr marL="1474268" indent="0">
              <a:buNone/>
              <a:defRPr sz="2900" b="1"/>
            </a:lvl3pPr>
            <a:lvl4pPr marL="2211403" indent="0">
              <a:buNone/>
              <a:defRPr sz="2500" b="1"/>
            </a:lvl4pPr>
            <a:lvl5pPr marL="2948537" indent="0">
              <a:buNone/>
              <a:defRPr sz="2500" b="1"/>
            </a:lvl5pPr>
            <a:lvl6pPr marL="3685670" indent="0">
              <a:buNone/>
              <a:defRPr sz="2500" b="1"/>
            </a:lvl6pPr>
            <a:lvl7pPr marL="4422805" indent="0">
              <a:buNone/>
              <a:defRPr sz="2500" b="1"/>
            </a:lvl7pPr>
            <a:lvl8pPr marL="5159938" indent="0">
              <a:buNone/>
              <a:defRPr sz="2500" b="1"/>
            </a:lvl8pPr>
            <a:lvl9pPr marL="5897072" indent="0">
              <a:buNone/>
              <a:defRPr sz="25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34672" y="4795800"/>
            <a:ext cx="4724775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5432100" y="3385066"/>
            <a:ext cx="4726632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134" indent="0">
              <a:buNone/>
              <a:defRPr sz="3200" b="1"/>
            </a:lvl2pPr>
            <a:lvl3pPr marL="1474268" indent="0">
              <a:buNone/>
              <a:defRPr sz="2900" b="1"/>
            </a:lvl3pPr>
            <a:lvl4pPr marL="2211403" indent="0">
              <a:buNone/>
              <a:defRPr sz="2500" b="1"/>
            </a:lvl4pPr>
            <a:lvl5pPr marL="2948537" indent="0">
              <a:buNone/>
              <a:defRPr sz="2500" b="1"/>
            </a:lvl5pPr>
            <a:lvl6pPr marL="3685670" indent="0">
              <a:buNone/>
              <a:defRPr sz="2500" b="1"/>
            </a:lvl6pPr>
            <a:lvl7pPr marL="4422805" indent="0">
              <a:buNone/>
              <a:defRPr sz="2500" b="1"/>
            </a:lvl7pPr>
            <a:lvl8pPr marL="5159938" indent="0">
              <a:buNone/>
              <a:defRPr sz="2500" b="1"/>
            </a:lvl8pPr>
            <a:lvl9pPr marL="5897072" indent="0">
              <a:buNone/>
              <a:defRPr sz="25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5432100" y="4795800"/>
            <a:ext cx="4726632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8/10/2021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8/10/2021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8/10/2021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4671" y="602100"/>
            <a:ext cx="3518056" cy="2562428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180821" y="602102"/>
            <a:ext cx="5977908" cy="12906656"/>
          </a:xfrm>
        </p:spPr>
        <p:txBody>
          <a:bodyPr/>
          <a:lstStyle>
            <a:lvl1pPr>
              <a:defRPr sz="5200"/>
            </a:lvl1pPr>
            <a:lvl2pPr>
              <a:defRPr sz="4500"/>
            </a:lvl2pPr>
            <a:lvl3pPr>
              <a:defRPr sz="39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534671" y="3164531"/>
            <a:ext cx="3518056" cy="10344228"/>
          </a:xfrm>
        </p:spPr>
        <p:txBody>
          <a:bodyPr/>
          <a:lstStyle>
            <a:lvl1pPr marL="0" indent="0">
              <a:buNone/>
              <a:defRPr sz="2300"/>
            </a:lvl1pPr>
            <a:lvl2pPr marL="737134" indent="0">
              <a:buNone/>
              <a:defRPr sz="2000"/>
            </a:lvl2pPr>
            <a:lvl3pPr marL="1474268" indent="0">
              <a:buNone/>
              <a:defRPr sz="1600"/>
            </a:lvl3pPr>
            <a:lvl4pPr marL="2211403" indent="0">
              <a:buNone/>
              <a:defRPr sz="1500"/>
            </a:lvl4pPr>
            <a:lvl5pPr marL="2948537" indent="0">
              <a:buNone/>
              <a:defRPr sz="1500"/>
            </a:lvl5pPr>
            <a:lvl6pPr marL="3685670" indent="0">
              <a:buNone/>
              <a:defRPr sz="1500"/>
            </a:lvl6pPr>
            <a:lvl7pPr marL="4422805" indent="0">
              <a:buNone/>
              <a:defRPr sz="1500"/>
            </a:lvl7pPr>
            <a:lvl8pPr marL="5159938" indent="0">
              <a:buNone/>
              <a:defRPr sz="1500"/>
            </a:lvl8pPr>
            <a:lvl9pPr marL="5897072" indent="0">
              <a:buNone/>
              <a:defRPr sz="1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8/10/2021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095982" y="10585768"/>
            <a:ext cx="6416040" cy="124971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2095982" y="1351227"/>
            <a:ext cx="6416040" cy="9073515"/>
          </a:xfrm>
        </p:spPr>
        <p:txBody>
          <a:bodyPr/>
          <a:lstStyle>
            <a:lvl1pPr marL="0" indent="0">
              <a:buNone/>
              <a:defRPr sz="5200"/>
            </a:lvl1pPr>
            <a:lvl2pPr marL="737134" indent="0">
              <a:buNone/>
              <a:defRPr sz="4500"/>
            </a:lvl2pPr>
            <a:lvl3pPr marL="1474268" indent="0">
              <a:buNone/>
              <a:defRPr sz="3900"/>
            </a:lvl3pPr>
            <a:lvl4pPr marL="2211403" indent="0">
              <a:buNone/>
              <a:defRPr sz="3200"/>
            </a:lvl4pPr>
            <a:lvl5pPr marL="2948537" indent="0">
              <a:buNone/>
              <a:defRPr sz="3200"/>
            </a:lvl5pPr>
            <a:lvl6pPr marL="3685670" indent="0">
              <a:buNone/>
              <a:defRPr sz="3200"/>
            </a:lvl6pPr>
            <a:lvl7pPr marL="4422805" indent="0">
              <a:buNone/>
              <a:defRPr sz="3200"/>
            </a:lvl7pPr>
            <a:lvl8pPr marL="5159938" indent="0">
              <a:buNone/>
              <a:defRPr sz="3200"/>
            </a:lvl8pPr>
            <a:lvl9pPr marL="5897072" indent="0">
              <a:buNone/>
              <a:defRPr sz="32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2095982" y="11835480"/>
            <a:ext cx="6416040" cy="1774795"/>
          </a:xfrm>
        </p:spPr>
        <p:txBody>
          <a:bodyPr/>
          <a:lstStyle>
            <a:lvl1pPr marL="0" indent="0">
              <a:buNone/>
              <a:defRPr sz="2300"/>
            </a:lvl1pPr>
            <a:lvl2pPr marL="737134" indent="0">
              <a:buNone/>
              <a:defRPr sz="2000"/>
            </a:lvl2pPr>
            <a:lvl3pPr marL="1474268" indent="0">
              <a:buNone/>
              <a:defRPr sz="1600"/>
            </a:lvl3pPr>
            <a:lvl4pPr marL="2211403" indent="0">
              <a:buNone/>
              <a:defRPr sz="1500"/>
            </a:lvl4pPr>
            <a:lvl5pPr marL="2948537" indent="0">
              <a:buNone/>
              <a:defRPr sz="1500"/>
            </a:lvl5pPr>
            <a:lvl6pPr marL="3685670" indent="0">
              <a:buNone/>
              <a:defRPr sz="1500"/>
            </a:lvl6pPr>
            <a:lvl7pPr marL="4422805" indent="0">
              <a:buNone/>
              <a:defRPr sz="1500"/>
            </a:lvl7pPr>
            <a:lvl8pPr marL="5159938" indent="0">
              <a:buNone/>
              <a:defRPr sz="1500"/>
            </a:lvl8pPr>
            <a:lvl9pPr marL="5897072" indent="0">
              <a:buNone/>
              <a:defRPr sz="1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8/10/2021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7" y="0"/>
            <a:ext cx="10678305" cy="15122525"/>
          </a:xfrm>
          <a:prstGeom prst="rect">
            <a:avLst/>
          </a:prstGeom>
        </p:spPr>
      </p:pic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534671" y="605605"/>
            <a:ext cx="9624060" cy="2520421"/>
          </a:xfrm>
          <a:prstGeom prst="rect">
            <a:avLst/>
          </a:prstGeom>
        </p:spPr>
        <p:txBody>
          <a:bodyPr vert="horz" lIns="147427" tIns="73713" rIns="147427" bIns="73713" rtlCol="0" anchor="ctr">
            <a:normAutofit/>
          </a:bodyPr>
          <a:lstStyle/>
          <a:p>
            <a:r>
              <a:rPr lang="el-GR" dirty="0" err="1"/>
              <a:t>Kλικ</a:t>
            </a:r>
            <a:r>
              <a:rPr lang="el-GR" dirty="0"/>
              <a:t>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4671" y="3528591"/>
            <a:ext cx="9624060" cy="9980167"/>
          </a:xfrm>
          <a:prstGeom prst="rect">
            <a:avLst/>
          </a:prstGeom>
        </p:spPr>
        <p:txBody>
          <a:bodyPr vert="horz" lIns="147427" tIns="73713" rIns="147427" bIns="73713" rtlCol="0">
            <a:normAutofit/>
          </a:bodyPr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534671" y="14016343"/>
            <a:ext cx="2495127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l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23018E-230E-479C-96EF-48C6CCCA17DE}" type="datetimeFigureOut">
              <a:rPr lang="el-GR" smtClean="0"/>
              <a:pPr/>
              <a:t>8/10/2021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653580" y="14016343"/>
            <a:ext cx="3386244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ct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7663604" y="14016343"/>
            <a:ext cx="2495127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74268" rtl="0" eaLnBrk="1" latinLnBrk="0" hangingPunct="1">
        <a:spcBef>
          <a:spcPct val="0"/>
        </a:spcBef>
        <a:buNone/>
        <a:defRPr sz="7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52850" indent="-552850" algn="l" defTabSz="1474268" rtl="0" eaLnBrk="1" latinLnBrk="0" hangingPunct="1">
        <a:spcBef>
          <a:spcPct val="20000"/>
        </a:spcBef>
        <a:buFont typeface="Arial" pitchFamily="34" charset="0"/>
        <a:buChar char="•"/>
        <a:defRPr sz="5200" kern="1200">
          <a:solidFill>
            <a:schemeClr val="tx1"/>
          </a:solidFill>
          <a:latin typeface="+mn-lt"/>
          <a:ea typeface="+mn-ea"/>
          <a:cs typeface="+mn-cs"/>
        </a:defRPr>
      </a:lvl1pPr>
      <a:lvl2pPr marL="1197843" indent="-460710" algn="l" defTabSz="1474268" rtl="0" eaLnBrk="1" latinLnBrk="0" hangingPunct="1">
        <a:spcBef>
          <a:spcPct val="20000"/>
        </a:spcBef>
        <a:buFont typeface="Arial" pitchFamily="34" charset="0"/>
        <a:buChar char="–"/>
        <a:defRPr sz="4500" kern="1200">
          <a:solidFill>
            <a:schemeClr val="tx1"/>
          </a:solidFill>
          <a:latin typeface="+mn-lt"/>
          <a:ea typeface="+mn-ea"/>
          <a:cs typeface="+mn-cs"/>
        </a:defRPr>
      </a:lvl2pPr>
      <a:lvl3pPr marL="1842835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900" kern="1200">
          <a:solidFill>
            <a:schemeClr val="tx1"/>
          </a:solidFill>
          <a:latin typeface="+mn-lt"/>
          <a:ea typeface="+mn-ea"/>
          <a:cs typeface="+mn-cs"/>
        </a:defRPr>
      </a:lvl3pPr>
      <a:lvl4pPr marL="2579970" indent="-368567" algn="l" defTabSz="1474268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317103" indent="-368567" algn="l" defTabSz="1474268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54237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91372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528505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265640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37134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74268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211403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48537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85670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422805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159938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97072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TextBox"/>
          <p:cNvSpPr txBox="1"/>
          <p:nvPr/>
        </p:nvSpPr>
        <p:spPr>
          <a:xfrm>
            <a:off x="767374" y="3439963"/>
            <a:ext cx="914501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The enterprise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Α.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VASILAINAS L.P. based in </a:t>
            </a:r>
            <a:r>
              <a:rPr lang="en-US" sz="120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CENTRAL GREECE region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, has joined the Action “Upgrading micro &amp; small businesses to develop their skills in new markets” with a total budget of </a:t>
            </a:r>
            <a:r>
              <a:rPr lang="en-US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310 million €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 The Action aims at the upgrading of the competitive position of very small and small enterprises. </a:t>
            </a:r>
          </a:p>
          <a:p>
            <a:pPr algn="just"/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The investment’s total budget is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28.849,66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€ out of which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11.511,60 €  is public expenditure. The Action is co-financed by Greece and the European Union - European Regional Development Fund.</a:t>
            </a:r>
          </a:p>
        </p:txBody>
      </p:sp>
      <p:sp>
        <p:nvSpPr>
          <p:cNvPr id="6" name="5 - TextBox"/>
          <p:cNvSpPr txBox="1"/>
          <p:nvPr/>
        </p:nvSpPr>
        <p:spPr>
          <a:xfrm>
            <a:off x="702184" y="4968974"/>
            <a:ext cx="9217024" cy="57246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The approved </a:t>
            </a:r>
            <a:r>
              <a:rPr lang="en-US" sz="1200" b="1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subsidised</a:t>
            </a:r>
            <a:r>
              <a:rPr lang="en-US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Business Plan includes investments in the following categories:</a:t>
            </a:r>
          </a:p>
          <a:p>
            <a:pPr>
              <a:lnSpc>
                <a:spcPct val="150000"/>
              </a:lnSpc>
            </a:pPr>
            <a:endParaRPr lang="el-GR" sz="1200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Buildings, other facilities and surrounding area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Machinery – Equipment </a:t>
            </a:r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Intangible expenses 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Wage costs for personnel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(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current and /or new employees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)</a:t>
            </a: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Through the participation in the Action,  the enterprise achieved</a:t>
            </a: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: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Competitiveness improvement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Increase of profitability 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Reinforcing an extrovert business profile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Market expenditure by adopting new products and services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Creating better quality products and services 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Increasing productivity and improvement of operational procedures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Reinforcing entrepreneurship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Creating / maintaining job positions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Other …………………………………………………………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The support of </a:t>
            </a:r>
            <a:r>
              <a:rPr lang="en-US" sz="12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EPAnEK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proved beneficial, not only for the enterprise but for the competitiveness of the national as well as the local economy. </a:t>
            </a:r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350</TotalTime>
  <Words>213</Words>
  <Application>Microsoft Office PowerPoint</Application>
  <PresentationFormat>Προσαρμογή</PresentationFormat>
  <Paragraphs>24</Paragraphs>
  <Slides>1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6" baseType="lpstr">
      <vt:lpstr>Arial</vt:lpstr>
      <vt:lpstr>Calibri</vt:lpstr>
      <vt:lpstr>Verdana</vt:lpstr>
      <vt:lpstr>Wingdings</vt:lpstr>
      <vt:lpstr>Θέμα του Office</vt:lpstr>
      <vt:lpstr>Παρουσίαση του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Sotiris Katselos</dc:creator>
  <cp:lastModifiedBy>mdt1</cp:lastModifiedBy>
  <cp:revision>46</cp:revision>
  <dcterms:created xsi:type="dcterms:W3CDTF">2018-02-13T12:16:57Z</dcterms:created>
  <dcterms:modified xsi:type="dcterms:W3CDTF">2021-10-08T11:29:20Z</dcterms:modified>
</cp:coreProperties>
</file>